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74" r:id="rId4"/>
    <p:sldId id="275" r:id="rId5"/>
    <p:sldId id="270" r:id="rId6"/>
    <p:sldId id="273" r:id="rId7"/>
    <p:sldId id="276" r:id="rId8"/>
    <p:sldId id="258" r:id="rId9"/>
    <p:sldId id="259" r:id="rId10"/>
    <p:sldId id="262" r:id="rId11"/>
    <p:sldId id="277" r:id="rId12"/>
    <p:sldId id="263" r:id="rId13"/>
    <p:sldId id="266" r:id="rId14"/>
    <p:sldId id="265" r:id="rId15"/>
    <p:sldId id="281" r:id="rId16"/>
    <p:sldId id="278" r:id="rId17"/>
    <p:sldId id="280" r:id="rId18"/>
    <p:sldId id="282" r:id="rId1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0"/>
    </p:embeddedFont>
    <p:embeddedFont>
      <p:font typeface="배달의민족 연성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한나는 열한살" panose="020B0600000101010101" pitchFamily="50" charset="-127"/>
      <p:regular r:id="rId24"/>
    </p:embeddedFont>
    <p:embeddedFont>
      <p:font typeface="배달의민족 한나체 Air" panose="020B0600000101010101" pitchFamily="50" charset="-127"/>
      <p:regular r:id="rId25"/>
    </p:embeddedFont>
    <p:embeddedFont>
      <p:font typeface="배달의민족 주아" panose="020206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26AAA7"/>
    <a:srgbClr val="1B3C33"/>
    <a:srgbClr val="37C5C0"/>
    <a:srgbClr val="B5ECED"/>
    <a:srgbClr val="72D9DC"/>
    <a:srgbClr val="3DCCCF"/>
    <a:srgbClr val="5BD4D7"/>
    <a:srgbClr val="F5BDDD"/>
    <a:srgbClr val="83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66" d="100"/>
          <a:sy n="66" d="100"/>
        </p:scale>
        <p:origin x="214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64077694946732E-2"/>
          <c:y val="1.5802461762242009E-2"/>
          <c:w val="0.6683123123954432"/>
          <c:h val="0.984197538237758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cntgeneration</c:v>
                </c:pt>
              </c:strCache>
            </c:strRef>
          </c:tx>
          <c:dPt>
            <c:idx val="0"/>
            <c:bubble3D val="0"/>
            <c:spPr>
              <a:solidFill>
                <a:srgbClr val="3DCCC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3F-472D-82DE-FB6B9430CB91}"/>
              </c:ext>
            </c:extLst>
          </c:dPt>
          <c:dPt>
            <c:idx val="1"/>
            <c:bubble3D val="0"/>
            <c:spPr>
              <a:solidFill>
                <a:srgbClr val="72D9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3F-472D-82DE-FB6B9430CB91}"/>
              </c:ext>
            </c:extLst>
          </c:dPt>
          <c:dPt>
            <c:idx val="2"/>
            <c:bubble3D val="0"/>
            <c:spPr>
              <a:solidFill>
                <a:srgbClr val="B5EC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3F-472D-82DE-FB6B9430CB91}"/>
              </c:ext>
            </c:extLst>
          </c:dPt>
          <c:dPt>
            <c:idx val="3"/>
            <c:bubble3D val="0"/>
            <c:spPr>
              <a:solidFill>
                <a:srgbClr val="1F8D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3F-472D-82DE-FB6B9430CB91}"/>
              </c:ext>
            </c:extLst>
          </c:dPt>
          <c:dPt>
            <c:idx val="4"/>
            <c:bubble3D val="0"/>
            <c:spPr>
              <a:solidFill>
                <a:srgbClr val="26AAA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3F-472D-82DE-FB6B9430CB91}"/>
              </c:ext>
            </c:extLst>
          </c:dPt>
          <c:dPt>
            <c:idx val="5"/>
            <c:bubble3D val="0"/>
            <c:spPr>
              <a:solidFill>
                <a:srgbClr val="2BC3B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73F-472D-82DE-FB6B9430CB91}"/>
              </c:ext>
            </c:extLst>
          </c:dPt>
          <c:cat>
            <c:strRef>
              <c:f>Sheet1!$A$2:$A$7</c:f>
              <c:strCache>
                <c:ptCount val="6"/>
                <c:pt idx="0">
                  <c:v>비친족 가구</c:v>
                </c:pt>
                <c:pt idx="1">
                  <c:v>1인 가구</c:v>
                </c:pt>
                <c:pt idx="2">
                  <c:v>1세대 가구</c:v>
                </c:pt>
                <c:pt idx="3">
                  <c:v>2세대 가구</c:v>
                </c:pt>
                <c:pt idx="4">
                  <c:v>3세대 가구</c:v>
                </c:pt>
                <c:pt idx="5">
                  <c:v>4세대 이상 가구</c:v>
                </c:pt>
              </c:strCache>
            </c:strRef>
          </c:cat>
          <c:val>
            <c:numRef>
              <c:f>Sheet1!$B$2:$B$7</c:f>
              <c:numCache>
                <c:formatCode>_(* #,##0_);_(* \(#,##0\);_(* "-"_);_(@_)</c:formatCode>
                <c:ptCount val="6"/>
                <c:pt idx="0">
                  <c:v>278797500</c:v>
                </c:pt>
                <c:pt idx="1">
                  <c:v>278797500</c:v>
                </c:pt>
                <c:pt idx="2">
                  <c:v>1672785000</c:v>
                </c:pt>
                <c:pt idx="3">
                  <c:v>2509177500</c:v>
                </c:pt>
                <c:pt idx="4">
                  <c:v>1115190000</c:v>
                </c:pt>
                <c:pt idx="5">
                  <c:v>278797500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3F-472D-82DE-FB6B9430C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0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7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3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16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45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0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8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6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6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3D5C-A3D1-4B8A-B38E-D2E7401EA38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DC007-3781-4F49-8DA7-072C406AE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7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347400"/>
            <a:ext cx="4229100" cy="5934075"/>
          </a:xfrm>
          <a:prstGeom prst="rect">
            <a:avLst/>
          </a:prstGeom>
        </p:spPr>
      </p:pic>
      <p:sp>
        <p:nvSpPr>
          <p:cNvPr id="117" name="모서리가 둥근 직사각형 116"/>
          <p:cNvSpPr/>
          <p:nvPr/>
        </p:nvSpPr>
        <p:spPr>
          <a:xfrm>
            <a:off x="1143000" y="2031999"/>
            <a:ext cx="9652000" cy="1295401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 anchor="ctr"/>
          <a:lstStyle/>
          <a:p>
            <a:pPr algn="dist"/>
            <a:r>
              <a:rPr lang="ko-KR" altLang="en-US" sz="10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대한상공회의소</a:t>
            </a:r>
            <a:endParaRPr lang="en-US" altLang="ko-KR" sz="105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dist"/>
            <a:r>
              <a:rPr lang="ko-KR" altLang="en-US" sz="10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서울기술교육센터</a:t>
            </a:r>
            <a:endParaRPr lang="ko-KR" altLang="en-US" sz="105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013" y="2031999"/>
            <a:ext cx="9451975" cy="1423223"/>
          </a:xfrm>
        </p:spPr>
        <p:txBody>
          <a:bodyPr anchor="ctr">
            <a:normAutofit/>
          </a:bodyPr>
          <a:lstStyle/>
          <a:p>
            <a:r>
              <a:rPr lang="ko-KR" altLang="en-US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</a:t>
            </a:r>
            <a:r>
              <a:rPr lang="en-US" altLang="ko-KR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시간에 따른</a:t>
            </a:r>
            <a:r>
              <a:rPr lang="en-US" altLang="ko-KR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배달음식 주문 분석을 통한</a:t>
            </a:r>
            <a:r>
              <a:rPr lang="en-US" altLang="ko-KR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동향 파악</a:t>
            </a:r>
            <a:endParaRPr lang="ko-KR" altLang="en-US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5825" y="3850580"/>
            <a:ext cx="3580351" cy="313059"/>
          </a:xfrm>
        </p:spPr>
        <p:txBody>
          <a:bodyPr anchor="ctr">
            <a:noAutofit/>
          </a:bodyPr>
          <a:lstStyle/>
          <a:p>
            <a:pPr algn="dist"/>
            <a:r>
              <a:rPr lang="ko-KR" altLang="en-US" sz="1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박재경</a:t>
            </a:r>
            <a:r>
              <a:rPr lang="en-US" altLang="ko-KR" sz="1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양재모</a:t>
            </a:r>
            <a:r>
              <a:rPr lang="en-US" altLang="ko-KR" sz="1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이재호</a:t>
            </a:r>
            <a:r>
              <a:rPr lang="en-US" altLang="ko-KR" sz="1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임선우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2299111" y="1586636"/>
            <a:ext cx="896331" cy="890726"/>
            <a:chOff x="2041936" y="1362823"/>
            <a:chExt cx="896331" cy="890726"/>
          </a:xfrm>
        </p:grpSpPr>
        <p:sp>
          <p:nvSpPr>
            <p:cNvPr id="96" name="자유형 95"/>
            <p:cNvSpPr/>
            <p:nvPr/>
          </p:nvSpPr>
          <p:spPr>
            <a:xfrm rot="21433857">
              <a:off x="2090756" y="1571683"/>
              <a:ext cx="790146" cy="456836"/>
            </a:xfrm>
            <a:custGeom>
              <a:avLst/>
              <a:gdLst>
                <a:gd name="connsiteX0" fmla="*/ 0 w 745331"/>
                <a:gd name="connsiteY0" fmla="*/ 420402 h 434689"/>
                <a:gd name="connsiteX1" fmla="*/ 150019 w 745331"/>
                <a:gd name="connsiteY1" fmla="*/ 177514 h 434689"/>
                <a:gd name="connsiteX2" fmla="*/ 297656 w 745331"/>
                <a:gd name="connsiteY2" fmla="*/ 44164 h 434689"/>
                <a:gd name="connsiteX3" fmla="*/ 454819 w 745331"/>
                <a:gd name="connsiteY3" fmla="*/ 1302 h 434689"/>
                <a:gd name="connsiteX4" fmla="*/ 614362 w 745331"/>
                <a:gd name="connsiteY4" fmla="*/ 84645 h 434689"/>
                <a:gd name="connsiteX5" fmla="*/ 711994 w 745331"/>
                <a:gd name="connsiteY5" fmla="*/ 246570 h 434689"/>
                <a:gd name="connsiteX6" fmla="*/ 745331 w 745331"/>
                <a:gd name="connsiteY6" fmla="*/ 434689 h 43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331" h="434689">
                  <a:moveTo>
                    <a:pt x="0" y="420402"/>
                  </a:moveTo>
                  <a:cubicBezTo>
                    <a:pt x="50205" y="330311"/>
                    <a:pt x="100410" y="240220"/>
                    <a:pt x="150019" y="177514"/>
                  </a:cubicBezTo>
                  <a:cubicBezTo>
                    <a:pt x="199628" y="114808"/>
                    <a:pt x="246856" y="73533"/>
                    <a:pt x="297656" y="44164"/>
                  </a:cubicBezTo>
                  <a:cubicBezTo>
                    <a:pt x="348456" y="14795"/>
                    <a:pt x="402035" y="-5445"/>
                    <a:pt x="454819" y="1302"/>
                  </a:cubicBezTo>
                  <a:cubicBezTo>
                    <a:pt x="507603" y="8049"/>
                    <a:pt x="571500" y="43767"/>
                    <a:pt x="614362" y="84645"/>
                  </a:cubicBezTo>
                  <a:cubicBezTo>
                    <a:pt x="657225" y="125523"/>
                    <a:pt x="690166" y="188229"/>
                    <a:pt x="711994" y="246570"/>
                  </a:cubicBezTo>
                  <a:cubicBezTo>
                    <a:pt x="733822" y="304911"/>
                    <a:pt x="739576" y="369800"/>
                    <a:pt x="745331" y="434689"/>
                  </a:cubicBezTo>
                </a:path>
              </a:pathLst>
            </a:custGeom>
            <a:solidFill>
              <a:schemeClr val="bg1"/>
            </a:solidFill>
            <a:ln w="285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 rot="3052542">
              <a:off x="2523261" y="1355460"/>
              <a:ext cx="146357" cy="16108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 rot="3052542">
              <a:off x="2151990" y="2100726"/>
              <a:ext cx="141946" cy="1636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 rot="3052542">
              <a:off x="2625384" y="2100727"/>
              <a:ext cx="141946" cy="16369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041936" y="2035173"/>
              <a:ext cx="896331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V="1">
              <a:off x="2709863" y="2010612"/>
              <a:ext cx="161975" cy="12396"/>
            </a:xfrm>
            <a:prstGeom prst="line">
              <a:avLst/>
            </a:prstGeom>
            <a:ln w="38100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2628523" y="2010373"/>
              <a:ext cx="153155" cy="7166"/>
            </a:xfrm>
            <a:prstGeom prst="line">
              <a:avLst/>
            </a:prstGeom>
            <a:ln w="38100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041936" y="1512094"/>
              <a:ext cx="241683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2085453" y="1664494"/>
              <a:ext cx="83866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144615" y="6323857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9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879995" y="661947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58" y="945179"/>
            <a:ext cx="6678132" cy="4802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62" y="1531401"/>
            <a:ext cx="1533525" cy="3457575"/>
          </a:xfrm>
          <a:prstGeom prst="rect">
            <a:avLst/>
          </a:prstGeom>
        </p:spPr>
      </p:pic>
      <p:pic>
        <p:nvPicPr>
          <p:cNvPr id="26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시간대별 주문 업종 분석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지연 30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>
              <a:endCxn id="31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자유형 34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원호 36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원호 38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원호 40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호 41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호 42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31147" y="1677323"/>
            <a:ext cx="418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시부터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주문건수가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급증한다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 주문 비율 또한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시부터 증가한다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1144615" y="632385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7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2" y="999194"/>
            <a:ext cx="7996238" cy="44860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29188"/>
          <a:stretch/>
        </p:blipFill>
        <p:spPr>
          <a:xfrm>
            <a:off x="1142536" y="1219423"/>
            <a:ext cx="1092664" cy="15144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월별 주문량 추이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지연 40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endCxn id="41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자유형 44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원호 51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055429" y="1353078"/>
            <a:ext cx="380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이후 주문량이 급증했다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~2020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사이에 최고 주문량을 보인 후 서서히 줄어들었다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144615" y="6323857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11/18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6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0" y="979656"/>
            <a:ext cx="6900863" cy="4375325"/>
          </a:xfrm>
          <a:prstGeom prst="rect">
            <a:avLst/>
          </a:prstGeom>
        </p:spPr>
      </p:pic>
      <p:pic>
        <p:nvPicPr>
          <p:cNvPr id="20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업종별 평균 </a:t>
            </a:r>
            <a:r>
              <a:rPr lang="ko-KR" altLang="en-US" sz="2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배달시간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지연 24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5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자유형 28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원호 32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원호 34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043636" y="1490440"/>
            <a:ext cx="3100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배달시간은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업종별로 크게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차이나지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않았으나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카페/디저트 업종이 다른 업종에 비해 약 4분 정도 길었다.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1144615" y="632385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12/18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5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52" y="1050313"/>
            <a:ext cx="4377248" cy="565046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치킨 주문 비율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지연 40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endCxn id="41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자유형 44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원호 51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호 52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65213" y="172426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배달음식에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비해 치킨을 많이 주문한 지역을 알아보기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주문건수가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주문비율을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계산하여 지도에 나타내 보았다.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진한 색으로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표시되었을수록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주문 비율이 높은 지역을 뜻한다.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수도권보다는 지방에서 치킨 주문 비율이 높다.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144615" y="632385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8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97900"/>
              </p:ext>
            </p:extLst>
          </p:nvPr>
        </p:nvGraphicFramePr>
        <p:xfrm>
          <a:off x="1125545" y="1809207"/>
          <a:ext cx="5072055" cy="427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346">
                  <a:extLst>
                    <a:ext uri="{9D8B030D-6E8A-4147-A177-3AD203B41FA5}">
                      <a16:colId xmlns:a16="http://schemas.microsoft.com/office/drawing/2014/main" val="1478891282"/>
                    </a:ext>
                  </a:extLst>
                </a:gridCol>
                <a:gridCol w="1830402">
                  <a:extLst>
                    <a:ext uri="{9D8B030D-6E8A-4147-A177-3AD203B41FA5}">
                      <a16:colId xmlns:a16="http://schemas.microsoft.com/office/drawing/2014/main" val="2478691792"/>
                    </a:ext>
                  </a:extLst>
                </a:gridCol>
                <a:gridCol w="1874307">
                  <a:extLst>
                    <a:ext uri="{9D8B030D-6E8A-4147-A177-3AD203B41FA5}">
                      <a16:colId xmlns:a16="http://schemas.microsoft.com/office/drawing/2014/main" val="1284769335"/>
                    </a:ext>
                  </a:extLst>
                </a:gridCol>
              </a:tblGrid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의정부시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460,326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9104013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구로구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258,069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491668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부천시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244,571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2198895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진주시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163,011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5925100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고양시 덕양구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150,183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383146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광명시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133,729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377299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영등포구 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129,133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6679949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동구 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105,696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828707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군산시 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84,055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6789171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금천구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   </a:t>
                      </a:r>
                      <a:r>
                        <a:rPr lang="en-US" altLang="ko-KR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80,531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37655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125545" y="1404007"/>
            <a:ext cx="5138730" cy="424250"/>
            <a:chOff x="2676986" y="1432062"/>
            <a:chExt cx="5138730" cy="424250"/>
          </a:xfrm>
        </p:grpSpPr>
        <p:sp>
          <p:nvSpPr>
            <p:cNvPr id="23" name="직사각형 22"/>
            <p:cNvSpPr/>
            <p:nvPr/>
          </p:nvSpPr>
          <p:spPr>
            <a:xfrm>
              <a:off x="2676986" y="1471176"/>
              <a:ext cx="5138730" cy="352803"/>
            </a:xfrm>
            <a:prstGeom prst="rect">
              <a:avLst/>
            </a:prstGeom>
            <a:solidFill>
              <a:srgbClr val="2AC1B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0304" y="1461289"/>
              <a:ext cx="627095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순위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4911" y="1479078"/>
              <a:ext cx="848309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시군구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66633" y="1471176"/>
              <a:ext cx="106952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주문건수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4036143" y="1432062"/>
              <a:ext cx="0" cy="3851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883993" y="1471176"/>
              <a:ext cx="0" cy="3851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치킨을 가장 많이 먹는 지역 순위 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TOP 10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지연 37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>
              <a:endCxn id="38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 41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호 45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호 49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550918" y="1451023"/>
            <a:ext cx="4282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치킨을 가장 많이 주문한 지역은 의정부시이다.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지역에 비해 주문 건수가 두배 이상 많았는데,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의정부시의 전체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주문건수가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전국 중 가장 많았기 때문이다.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1144615" y="6323857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14/18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4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03630"/>
              </p:ext>
            </p:extLst>
          </p:nvPr>
        </p:nvGraphicFramePr>
        <p:xfrm>
          <a:off x="1840499" y="1648049"/>
          <a:ext cx="3241653" cy="4953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346">
                  <a:extLst>
                    <a:ext uri="{9D8B030D-6E8A-4147-A177-3AD203B41FA5}">
                      <a16:colId xmlns:a16="http://schemas.microsoft.com/office/drawing/2014/main" val="1478891282"/>
                    </a:ext>
                  </a:extLst>
                </a:gridCol>
                <a:gridCol w="1874307">
                  <a:extLst>
                    <a:ext uri="{9D8B030D-6E8A-4147-A177-3AD203B41FA5}">
                      <a16:colId xmlns:a16="http://schemas.microsoft.com/office/drawing/2014/main" val="1284769335"/>
                    </a:ext>
                  </a:extLst>
                </a:gridCol>
              </a:tblGrid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9104013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57,033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94741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068496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80,997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61863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687666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684270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491668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85,961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2198895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99,402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5925100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383146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90,019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377299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94,770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6679949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828707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6789171"/>
                  </a:ext>
                </a:extLst>
              </a:tr>
              <a:tr h="3302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96,270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8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37655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840499" y="1242849"/>
            <a:ext cx="3241653" cy="416348"/>
            <a:chOff x="2676986" y="1432062"/>
            <a:chExt cx="3241653" cy="416348"/>
          </a:xfrm>
        </p:grpSpPr>
        <p:sp>
          <p:nvSpPr>
            <p:cNvPr id="23" name="직사각형 22"/>
            <p:cNvSpPr/>
            <p:nvPr/>
          </p:nvSpPr>
          <p:spPr>
            <a:xfrm>
              <a:off x="2676986" y="1471176"/>
              <a:ext cx="3241653" cy="352803"/>
            </a:xfrm>
            <a:prstGeom prst="rect">
              <a:avLst/>
            </a:prstGeom>
            <a:solidFill>
              <a:srgbClr val="2AC1B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0304" y="1461289"/>
              <a:ext cx="627095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년월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4911" y="1479078"/>
              <a:ext cx="106952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주문건수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4036143" y="1432062"/>
              <a:ext cx="0" cy="3851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코로나에 따른 카페 배달 이용 현황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지연 37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>
              <a:endCxn id="38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 41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호 45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호 49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503293" y="2308273"/>
            <a:ext cx="4282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사이에 카페 주문 건수가 점차 증가한 것으로 나타났다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코로나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영향이 원인인 것으로 추측된다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44615" y="632385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15/18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90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74850" y="2108610"/>
            <a:ext cx="8242300" cy="1295401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 txBox="1">
            <a:spLocks/>
          </p:cNvSpPr>
          <p:nvPr/>
        </p:nvSpPr>
        <p:spPr>
          <a:xfrm>
            <a:off x="2362200" y="2108610"/>
            <a:ext cx="7467600" cy="1295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72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방안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 descr="문구: '지구를 생각하는 마음으로 1,160만 1,160만6,890명 6,890명 이 함께 해주셨어요! (2021.3.31기준)'의 만화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89167" l="31389" r="79630">
                        <a14:foregroundMark x1="36019" y1="64074" x2="37037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6" t="47868" r="21327" b="11884"/>
          <a:stretch/>
        </p:blipFill>
        <p:spPr bwMode="auto">
          <a:xfrm>
            <a:off x="3714750" y="2921000"/>
            <a:ext cx="47625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44615" y="63238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16/18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1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223451" y="500853"/>
            <a:ext cx="624093" cy="569251"/>
            <a:chOff x="5123154" y="2983881"/>
            <a:chExt cx="915464" cy="889821"/>
          </a:xfrm>
        </p:grpSpPr>
        <p:sp>
          <p:nvSpPr>
            <p:cNvPr id="30" name="자유형 29"/>
            <p:cNvSpPr/>
            <p:nvPr/>
          </p:nvSpPr>
          <p:spPr>
            <a:xfrm>
              <a:off x="5356885" y="3281923"/>
              <a:ext cx="233458" cy="434975"/>
            </a:xfrm>
            <a:custGeom>
              <a:avLst/>
              <a:gdLst>
                <a:gd name="connsiteX0" fmla="*/ 0 w 233458"/>
                <a:gd name="connsiteY0" fmla="*/ 0 h 434975"/>
                <a:gd name="connsiteX1" fmla="*/ 82550 w 233458"/>
                <a:gd name="connsiteY1" fmla="*/ 142875 h 434975"/>
                <a:gd name="connsiteX2" fmla="*/ 222250 w 233458"/>
                <a:gd name="connsiteY2" fmla="*/ 206375 h 434975"/>
                <a:gd name="connsiteX3" fmla="*/ 225425 w 233458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458" h="434975">
                  <a:moveTo>
                    <a:pt x="0" y="0"/>
                  </a:moveTo>
                  <a:cubicBezTo>
                    <a:pt x="22754" y="54239"/>
                    <a:pt x="45508" y="108479"/>
                    <a:pt x="82550" y="142875"/>
                  </a:cubicBezTo>
                  <a:cubicBezTo>
                    <a:pt x="119592" y="177271"/>
                    <a:pt x="198438" y="157692"/>
                    <a:pt x="222250" y="206375"/>
                  </a:cubicBezTo>
                  <a:cubicBezTo>
                    <a:pt x="246062" y="255058"/>
                    <a:pt x="224367" y="409046"/>
                    <a:pt x="225425" y="434975"/>
                  </a:cubicBezTo>
                </a:path>
              </a:pathLst>
            </a:custGeom>
            <a:noFill/>
            <a:ln w="38100" cap="rnd">
              <a:solidFill>
                <a:srgbClr val="F5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438775" y="3017484"/>
              <a:ext cx="482599" cy="487603"/>
            </a:xfrm>
            <a:prstGeom prst="ellipse">
              <a:avLst/>
            </a:prstGeom>
            <a:noFill/>
            <a:ln w="127000">
              <a:solidFill>
                <a:srgbClr val="F5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474802" y="3112060"/>
              <a:ext cx="405125" cy="387351"/>
            </a:xfrm>
            <a:prstGeom prst="ellipse">
              <a:avLst/>
            </a:prstGeom>
            <a:noFill/>
            <a:ln w="127000">
              <a:solidFill>
                <a:srgbClr val="F5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3192164">
              <a:off x="5181601" y="2947875"/>
              <a:ext cx="723900" cy="840793"/>
            </a:xfrm>
            <a:prstGeom prst="arc">
              <a:avLst>
                <a:gd name="adj1" fmla="val 16200000"/>
                <a:gd name="adj2" fmla="val 1016149"/>
              </a:avLst>
            </a:prstGeom>
            <a:ln w="127000" cap="rnd">
              <a:solidFill>
                <a:srgbClr val="F5B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rot="1559584">
              <a:off x="5577632" y="3552183"/>
              <a:ext cx="174008" cy="253648"/>
            </a:xfrm>
            <a:prstGeom prst="ellipse">
              <a:avLst/>
            </a:prstGeom>
            <a:solidFill>
              <a:srgbClr val="F5B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원호 51"/>
            <p:cNvSpPr/>
            <p:nvPr/>
          </p:nvSpPr>
          <p:spPr>
            <a:xfrm rot="14481181">
              <a:off x="5427290" y="3003546"/>
              <a:ext cx="366107" cy="433660"/>
            </a:xfrm>
            <a:prstGeom prst="arc">
              <a:avLst>
                <a:gd name="adj1" fmla="val 16200000"/>
                <a:gd name="adj2" fmla="val 1682449"/>
              </a:avLst>
            </a:prstGeom>
            <a:ln w="127000" cap="rnd">
              <a:solidFill>
                <a:srgbClr val="F5B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/>
            <p:cNvCxnSpPr/>
            <p:nvPr/>
          </p:nvCxnSpPr>
          <p:spPr>
            <a:xfrm flipH="1">
              <a:off x="5597686" y="3579549"/>
              <a:ext cx="200736" cy="1939"/>
            </a:xfrm>
            <a:prstGeom prst="line">
              <a:avLst/>
            </a:prstGeom>
            <a:ln w="63500">
              <a:solidFill>
                <a:srgbClr val="F5B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133744" y="2983881"/>
              <a:ext cx="295275" cy="469394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자유형 54"/>
            <p:cNvSpPr/>
            <p:nvPr/>
          </p:nvSpPr>
          <p:spPr>
            <a:xfrm>
              <a:off x="5426637" y="3458341"/>
              <a:ext cx="150419" cy="309971"/>
            </a:xfrm>
            <a:custGeom>
              <a:avLst/>
              <a:gdLst>
                <a:gd name="connsiteX0" fmla="*/ 4763 w 150419"/>
                <a:gd name="connsiteY0" fmla="*/ 0 h 309971"/>
                <a:gd name="connsiteX1" fmla="*/ 128588 w 150419"/>
                <a:gd name="connsiteY1" fmla="*/ 69056 h 309971"/>
                <a:gd name="connsiteX2" fmla="*/ 138113 w 150419"/>
                <a:gd name="connsiteY2" fmla="*/ 285750 h 309971"/>
                <a:gd name="connsiteX3" fmla="*/ 0 w 150419"/>
                <a:gd name="connsiteY3" fmla="*/ 295275 h 30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19" h="309971">
                  <a:moveTo>
                    <a:pt x="4763" y="0"/>
                  </a:moveTo>
                  <a:cubicBezTo>
                    <a:pt x="55563" y="10715"/>
                    <a:pt x="106363" y="21431"/>
                    <a:pt x="128588" y="69056"/>
                  </a:cubicBezTo>
                  <a:cubicBezTo>
                    <a:pt x="150813" y="116681"/>
                    <a:pt x="159544" y="248047"/>
                    <a:pt x="138113" y="285750"/>
                  </a:cubicBezTo>
                  <a:cubicBezTo>
                    <a:pt x="116682" y="323453"/>
                    <a:pt x="58341" y="309364"/>
                    <a:pt x="0" y="295275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212324" y="3643096"/>
              <a:ext cx="219075" cy="230606"/>
            </a:xfrm>
            <a:prstGeom prst="ellipse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134863" y="3158303"/>
              <a:ext cx="189381" cy="303212"/>
            </a:xfrm>
            <a:custGeom>
              <a:avLst/>
              <a:gdLst>
                <a:gd name="connsiteX0" fmla="*/ 6024 w 189381"/>
                <a:gd name="connsiteY0" fmla="*/ 0 h 303212"/>
                <a:gd name="connsiteX1" fmla="*/ 3643 w 189381"/>
                <a:gd name="connsiteY1" fmla="*/ 245269 h 303212"/>
                <a:gd name="connsiteX2" fmla="*/ 48887 w 189381"/>
                <a:gd name="connsiteY2" fmla="*/ 295275 h 303212"/>
                <a:gd name="connsiteX3" fmla="*/ 189381 w 189381"/>
                <a:gd name="connsiteY3" fmla="*/ 302419 h 30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381" h="303212">
                  <a:moveTo>
                    <a:pt x="6024" y="0"/>
                  </a:moveTo>
                  <a:cubicBezTo>
                    <a:pt x="1261" y="98028"/>
                    <a:pt x="-3501" y="196057"/>
                    <a:pt x="3643" y="245269"/>
                  </a:cubicBezTo>
                  <a:cubicBezTo>
                    <a:pt x="10787" y="294481"/>
                    <a:pt x="17931" y="285750"/>
                    <a:pt x="48887" y="295275"/>
                  </a:cubicBezTo>
                  <a:cubicBezTo>
                    <a:pt x="79843" y="304800"/>
                    <a:pt x="134612" y="303609"/>
                    <a:pt x="189381" y="302419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5133744" y="3866559"/>
              <a:ext cx="673893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940987" y="3866559"/>
              <a:ext cx="97631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 방안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0" name="Picture 2" descr="문구: '지구를 생각하는 마음으로 1,160만 1,160만6,890명 6,890명 이 함께 해주셨어요! (2021.3.31기준)'의 만화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89167" l="31389" r="79630">
                        <a14:foregroundMark x1="36019" y1="64074" x2="37037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6" t="47868" r="21327" b="11884"/>
          <a:stretch/>
        </p:blipFill>
        <p:spPr bwMode="auto">
          <a:xfrm>
            <a:off x="8661315" y="3124199"/>
            <a:ext cx="390422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32886" y="1823049"/>
            <a:ext cx="8722260" cy="255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외식업은 계속적으로 비대면 서비스의 의존도가 높아질 것이다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이러한 이유 중 하나는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외식업체에서 비대면 서비스와 배달 서비스가 어느 정도 정착되었기 때문이다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코로나의 종식은 아직 눈에 보이지 않고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소비자들은 배달에 익숙해지고 있어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 서비스 이용은 크게 늘어날 것이다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시간에 따른 배달음식 주문 분석을 통한 동향 파악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분석을 통해 지역과 업종 선택에 있어 좋은 지표가 될 것이다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44615" y="632385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17/18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7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7315" y="352425"/>
            <a:ext cx="39773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  <a:r>
              <a:rPr lang="ko-KR" altLang="en-US" sz="200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끗</a:t>
            </a:r>
            <a:r>
              <a:rPr lang="en-US" altLang="ko-KR" sz="200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  <a:endParaRPr lang="ko-KR" altLang="en-US" sz="20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8" name="Picture 4" descr="문구: 'เครพมแองล 피자박스도 분리배출을 잘하면, 재활용 할 수 있대요! 자원순환사회경제연구소 홍수열 소장님과 함께했습니다.'의 만화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04" b="76667" l="32593" r="67315">
                        <a14:foregroundMark x1="47037" y1="35556" x2="51111" y2="3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56" t="34166" r="32658" b="23505"/>
          <a:stretch/>
        </p:blipFill>
        <p:spPr bwMode="auto">
          <a:xfrm>
            <a:off x="4394200" y="2706914"/>
            <a:ext cx="3403600" cy="42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144615" y="632385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8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6091843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1643147" y="2146957"/>
            <a:ext cx="2805549" cy="2940129"/>
          </a:xfrm>
          <a:prstGeom prst="frame">
            <a:avLst>
              <a:gd name="adj1" fmla="val 1218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2193647" y="3983019"/>
            <a:ext cx="1704543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Hadoop-Ecosystem</a:t>
            </a:r>
          </a:p>
        </p:txBody>
      </p:sp>
      <p:sp>
        <p:nvSpPr>
          <p:cNvPr id="10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 txBox="1">
            <a:spLocks/>
          </p:cNvSpPr>
          <p:nvPr/>
        </p:nvSpPr>
        <p:spPr>
          <a:xfrm>
            <a:off x="2155333" y="3335068"/>
            <a:ext cx="1781175" cy="563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193648" y="3863166"/>
            <a:ext cx="1704543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97248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5822950"/>
            <a:chOff x="9032421" y="0"/>
            <a:chExt cx="0" cy="582295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26AAA7"/>
                  </a:gs>
                  <a:gs pos="100000">
                    <a:srgbClr val="1B3C3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4017010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26AAA7"/>
                  </a:gs>
                  <a:gs pos="100000">
                    <a:srgbClr val="1B3C33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문구: '5월 5일 단하루! 1만 원 이상 선물하면 자동 참여 본인에게 보내는 것은 안돼요!'의 이미지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444" b="99815" l="8796" r="8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t="74841" r="16588" b="185"/>
          <a:stretch/>
        </p:blipFill>
        <p:spPr bwMode="auto">
          <a:xfrm>
            <a:off x="6372225" y="4629100"/>
            <a:ext cx="5667374" cy="2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746818" y="1871224"/>
            <a:ext cx="2792552" cy="2050610"/>
            <a:chOff x="7746818" y="1820800"/>
            <a:chExt cx="2792552" cy="2050610"/>
          </a:xfrm>
        </p:grpSpPr>
        <p:grpSp>
          <p:nvGrpSpPr>
            <p:cNvPr id="3" name="그룹 2"/>
            <p:cNvGrpSpPr/>
            <p:nvPr/>
          </p:nvGrpSpPr>
          <p:grpSpPr>
            <a:xfrm>
              <a:off x="7746819" y="1820800"/>
              <a:ext cx="2792551" cy="553998"/>
              <a:chOff x="7746819" y="1820800"/>
              <a:chExt cx="2792551" cy="553998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8113706" y="1820800"/>
                <a:ext cx="24256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dirty="0" smtClean="0">
                    <a:solidFill>
                      <a:srgbClr val="1B3C33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주제 선정 배경</a:t>
                </a:r>
                <a:endParaRPr lang="ko-KR" altLang="en-US" sz="3000" dirty="0">
                  <a:solidFill>
                    <a:srgbClr val="1B3C3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746819" y="1954924"/>
                <a:ext cx="257175" cy="285750"/>
              </a:xfrm>
              <a:prstGeom prst="rect">
                <a:avLst/>
              </a:prstGeom>
              <a:noFill/>
              <a:ln w="76200"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746818" y="2569106"/>
              <a:ext cx="1967006" cy="553998"/>
              <a:chOff x="7746818" y="2673352"/>
              <a:chExt cx="1967006" cy="55399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113706" y="2673352"/>
                <a:ext cx="160011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dirty="0" smtClean="0">
                    <a:solidFill>
                      <a:srgbClr val="1B3C33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분석 내용</a:t>
                </a:r>
                <a:endParaRPr lang="ko-KR" altLang="en-US" sz="3000" dirty="0">
                  <a:solidFill>
                    <a:srgbClr val="1B3C3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746818" y="2807476"/>
                <a:ext cx="257175" cy="285750"/>
              </a:xfrm>
              <a:prstGeom prst="rect">
                <a:avLst/>
              </a:prstGeom>
              <a:noFill/>
              <a:ln w="76200"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746818" y="3317412"/>
              <a:ext cx="1994257" cy="553998"/>
              <a:chOff x="7746818" y="3317412"/>
              <a:chExt cx="1994257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8113706" y="3317412"/>
                <a:ext cx="162736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dirty="0" smtClean="0">
                    <a:solidFill>
                      <a:srgbClr val="1B3C33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활용 방안</a:t>
                </a:r>
                <a:endParaRPr lang="ko-KR" altLang="en-US" sz="3000" dirty="0">
                  <a:solidFill>
                    <a:srgbClr val="1B3C3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746818" y="3451536"/>
                <a:ext cx="257175" cy="285750"/>
              </a:xfrm>
              <a:prstGeom prst="rect">
                <a:avLst/>
              </a:prstGeom>
              <a:noFill/>
              <a:ln w="76200"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144615" y="6323857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8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74850" y="2108610"/>
            <a:ext cx="8242300" cy="1295401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 txBox="1">
            <a:spLocks/>
          </p:cNvSpPr>
          <p:nvPr/>
        </p:nvSpPr>
        <p:spPr>
          <a:xfrm>
            <a:off x="2362200" y="2108610"/>
            <a:ext cx="7467600" cy="1295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72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Picture 6" descr="문구: '김밥 포장박스도 분리배출을 잘하면, 재활용 할 수 있대요! 자원순환사회경제연구소 홍수열 소장님과 함께했습니다.'의 만화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78" b="82593" l="32963" r="6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55" t="40958" r="34440" b="19042"/>
          <a:stretch/>
        </p:blipFill>
        <p:spPr bwMode="auto">
          <a:xfrm>
            <a:off x="490831" y="3213511"/>
            <a:ext cx="2739437" cy="34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144615" y="6323857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5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898795" y="681984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 배경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33501" y="1782565"/>
            <a:ext cx="9524998" cy="3998173"/>
            <a:chOff x="1333500" y="1782565"/>
            <a:chExt cx="9524998" cy="3998173"/>
          </a:xfrm>
        </p:grpSpPr>
        <p:grpSp>
          <p:nvGrpSpPr>
            <p:cNvPr id="7" name="그룹 6"/>
            <p:cNvGrpSpPr/>
            <p:nvPr/>
          </p:nvGrpSpPr>
          <p:grpSpPr>
            <a:xfrm>
              <a:off x="6350149" y="1782565"/>
              <a:ext cx="4508349" cy="3998173"/>
              <a:chOff x="6670057" y="2553834"/>
              <a:chExt cx="4719284" cy="4171586"/>
            </a:xfrm>
          </p:grpSpPr>
          <p:pic>
            <p:nvPicPr>
              <p:cNvPr id="2050" name="Picture 2" descr="associate_pic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0057" y="2553834"/>
                <a:ext cx="4719284" cy="4171586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6670057" y="2553834"/>
                <a:ext cx="4719284" cy="4171586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333500" y="1782565"/>
              <a:ext cx="5016649" cy="3998173"/>
              <a:chOff x="1737405" y="3036105"/>
              <a:chExt cx="4762500" cy="3686176"/>
            </a:xfrm>
          </p:grpSpPr>
          <p:pic>
            <p:nvPicPr>
              <p:cNvPr id="2052" name="Picture 4" descr="http://blog.creation.net/wp-content/uploads/1/cfile29.uf.271DF137535807B411D9F2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7405" y="3036105"/>
                <a:ext cx="4762500" cy="3686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직사각형 57"/>
              <p:cNvSpPr/>
              <p:nvPr/>
            </p:nvSpPr>
            <p:spPr>
              <a:xfrm>
                <a:off x="1737405" y="3036105"/>
                <a:ext cx="4762500" cy="3686176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728912" y="2613392"/>
            <a:ext cx="6734175" cy="1631216"/>
            <a:chOff x="2690813" y="2229791"/>
            <a:chExt cx="6734175" cy="1631216"/>
          </a:xfrm>
        </p:grpSpPr>
        <p:sp>
          <p:nvSpPr>
            <p:cNvPr id="9" name="직사각형 8"/>
            <p:cNvSpPr/>
            <p:nvPr/>
          </p:nvSpPr>
          <p:spPr>
            <a:xfrm>
              <a:off x="2690813" y="2231012"/>
              <a:ext cx="6734175" cy="16287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93838" y="2229791"/>
              <a:ext cx="6728124" cy="16312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5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매년 </a:t>
              </a:r>
              <a:r>
                <a:rPr lang="ko-KR" altLang="en-US" sz="25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배달주문이</a:t>
              </a:r>
              <a:r>
                <a:rPr lang="ko-KR" altLang="en-US" sz="25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증가함에 따라</a:t>
              </a:r>
              <a:endParaRPr lang="en-US" altLang="ko-KR" sz="2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5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지역별 이용 현황을 알아보고자 선정하게 됨</a:t>
              </a:r>
              <a:r>
                <a:rPr lang="en-US" altLang="ko-KR" sz="25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</a:t>
              </a:r>
              <a:endPara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33501" y="520700"/>
            <a:ext cx="501209" cy="513726"/>
            <a:chOff x="4598768" y="1619249"/>
            <a:chExt cx="751901" cy="885826"/>
          </a:xfrm>
        </p:grpSpPr>
        <p:sp>
          <p:nvSpPr>
            <p:cNvPr id="71" name="자유형 70"/>
            <p:cNvSpPr/>
            <p:nvPr/>
          </p:nvSpPr>
          <p:spPr>
            <a:xfrm>
              <a:off x="4632325" y="1646642"/>
              <a:ext cx="476250" cy="229783"/>
            </a:xfrm>
            <a:custGeom>
              <a:avLst/>
              <a:gdLst>
                <a:gd name="connsiteX0" fmla="*/ 79375 w 476250"/>
                <a:gd name="connsiteY0" fmla="*/ 229783 h 229783"/>
                <a:gd name="connsiteX1" fmla="*/ 28575 w 476250"/>
                <a:gd name="connsiteY1" fmla="*/ 169458 h 229783"/>
                <a:gd name="connsiteX2" fmla="*/ 0 w 476250"/>
                <a:gd name="connsiteY2" fmla="*/ 86908 h 229783"/>
                <a:gd name="connsiteX3" fmla="*/ 28575 w 476250"/>
                <a:gd name="connsiteY3" fmla="*/ 29758 h 229783"/>
                <a:gd name="connsiteX4" fmla="*/ 92075 w 476250"/>
                <a:gd name="connsiteY4" fmla="*/ 4358 h 229783"/>
                <a:gd name="connsiteX5" fmla="*/ 161925 w 476250"/>
                <a:gd name="connsiteY5" fmla="*/ 1183 h 229783"/>
                <a:gd name="connsiteX6" fmla="*/ 266700 w 476250"/>
                <a:gd name="connsiteY6" fmla="*/ 17058 h 229783"/>
                <a:gd name="connsiteX7" fmla="*/ 368300 w 476250"/>
                <a:gd name="connsiteY7" fmla="*/ 61508 h 229783"/>
                <a:gd name="connsiteX8" fmla="*/ 476250 w 476250"/>
                <a:gd name="connsiteY8" fmla="*/ 131358 h 22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229783">
                  <a:moveTo>
                    <a:pt x="79375" y="229783"/>
                  </a:moveTo>
                  <a:cubicBezTo>
                    <a:pt x="60589" y="211526"/>
                    <a:pt x="41804" y="193270"/>
                    <a:pt x="28575" y="169458"/>
                  </a:cubicBezTo>
                  <a:cubicBezTo>
                    <a:pt x="15346" y="145646"/>
                    <a:pt x="0" y="110191"/>
                    <a:pt x="0" y="86908"/>
                  </a:cubicBezTo>
                  <a:cubicBezTo>
                    <a:pt x="0" y="63625"/>
                    <a:pt x="13229" y="43516"/>
                    <a:pt x="28575" y="29758"/>
                  </a:cubicBezTo>
                  <a:cubicBezTo>
                    <a:pt x="43921" y="16000"/>
                    <a:pt x="69850" y="9120"/>
                    <a:pt x="92075" y="4358"/>
                  </a:cubicBezTo>
                  <a:cubicBezTo>
                    <a:pt x="114300" y="-405"/>
                    <a:pt x="132821" y="-934"/>
                    <a:pt x="161925" y="1183"/>
                  </a:cubicBezTo>
                  <a:cubicBezTo>
                    <a:pt x="191029" y="3300"/>
                    <a:pt x="232304" y="7004"/>
                    <a:pt x="266700" y="17058"/>
                  </a:cubicBezTo>
                  <a:cubicBezTo>
                    <a:pt x="301096" y="27112"/>
                    <a:pt x="333375" y="42458"/>
                    <a:pt x="368300" y="61508"/>
                  </a:cubicBezTo>
                  <a:cubicBezTo>
                    <a:pt x="403225" y="80558"/>
                    <a:pt x="439737" y="105958"/>
                    <a:pt x="476250" y="131358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/>
            <p:cNvSpPr/>
            <p:nvPr/>
          </p:nvSpPr>
          <p:spPr>
            <a:xfrm>
              <a:off x="4702969" y="1827212"/>
              <a:ext cx="533708" cy="119896"/>
            </a:xfrm>
            <a:prstGeom prst="arc">
              <a:avLst>
                <a:gd name="adj1" fmla="val 11066747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862514" y="1619249"/>
              <a:ext cx="378310" cy="257175"/>
            </a:xfrm>
            <a:custGeom>
              <a:avLst/>
              <a:gdLst>
                <a:gd name="connsiteX0" fmla="*/ 0 w 309562"/>
                <a:gd name="connsiteY0" fmla="*/ 19129 h 226297"/>
                <a:gd name="connsiteX1" fmla="*/ 69056 w 309562"/>
                <a:gd name="connsiteY1" fmla="*/ 79 h 226297"/>
                <a:gd name="connsiteX2" fmla="*/ 157162 w 309562"/>
                <a:gd name="connsiteY2" fmla="*/ 14366 h 226297"/>
                <a:gd name="connsiteX3" fmla="*/ 226218 w 309562"/>
                <a:gd name="connsiteY3" fmla="*/ 59610 h 226297"/>
                <a:gd name="connsiteX4" fmla="*/ 278606 w 309562"/>
                <a:gd name="connsiteY4" fmla="*/ 131047 h 226297"/>
                <a:gd name="connsiteX5" fmla="*/ 309562 w 309562"/>
                <a:gd name="connsiteY5" fmla="*/ 226297 h 2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62" h="226297">
                  <a:moveTo>
                    <a:pt x="0" y="19129"/>
                  </a:moveTo>
                  <a:cubicBezTo>
                    <a:pt x="21431" y="10001"/>
                    <a:pt x="42862" y="873"/>
                    <a:pt x="69056" y="79"/>
                  </a:cubicBezTo>
                  <a:cubicBezTo>
                    <a:pt x="95250" y="-715"/>
                    <a:pt x="130968" y="4444"/>
                    <a:pt x="157162" y="14366"/>
                  </a:cubicBezTo>
                  <a:cubicBezTo>
                    <a:pt x="183356" y="24288"/>
                    <a:pt x="205977" y="40163"/>
                    <a:pt x="226218" y="59610"/>
                  </a:cubicBezTo>
                  <a:cubicBezTo>
                    <a:pt x="246459" y="79057"/>
                    <a:pt x="264715" y="103266"/>
                    <a:pt x="278606" y="131047"/>
                  </a:cubicBezTo>
                  <a:cubicBezTo>
                    <a:pt x="292497" y="158828"/>
                    <a:pt x="301029" y="192562"/>
                    <a:pt x="309562" y="226297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4607719" y="1957388"/>
              <a:ext cx="104775" cy="83672"/>
            </a:xfrm>
            <a:custGeom>
              <a:avLst/>
              <a:gdLst>
                <a:gd name="connsiteX0" fmla="*/ 0 w 104775"/>
                <a:gd name="connsiteY0" fmla="*/ 0 h 83672"/>
                <a:gd name="connsiteX1" fmla="*/ 7144 w 104775"/>
                <a:gd name="connsiteY1" fmla="*/ 54768 h 83672"/>
                <a:gd name="connsiteX2" fmla="*/ 42862 w 104775"/>
                <a:gd name="connsiteY2" fmla="*/ 83343 h 83672"/>
                <a:gd name="connsiteX3" fmla="*/ 88106 w 104775"/>
                <a:gd name="connsiteY3" fmla="*/ 66675 h 83672"/>
                <a:gd name="connsiteX4" fmla="*/ 104775 w 104775"/>
                <a:gd name="connsiteY4" fmla="*/ 14287 h 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83672">
                  <a:moveTo>
                    <a:pt x="0" y="0"/>
                  </a:moveTo>
                  <a:cubicBezTo>
                    <a:pt x="0" y="20439"/>
                    <a:pt x="0" y="40878"/>
                    <a:pt x="7144" y="54768"/>
                  </a:cubicBezTo>
                  <a:cubicBezTo>
                    <a:pt x="14288" y="68658"/>
                    <a:pt x="29368" y="81359"/>
                    <a:pt x="42862" y="83343"/>
                  </a:cubicBezTo>
                  <a:cubicBezTo>
                    <a:pt x="56356" y="85327"/>
                    <a:pt x="77787" y="78184"/>
                    <a:pt x="88106" y="66675"/>
                  </a:cubicBezTo>
                  <a:cubicBezTo>
                    <a:pt x="98425" y="55166"/>
                    <a:pt x="101600" y="34726"/>
                    <a:pt x="104775" y="14287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231606" y="1909763"/>
              <a:ext cx="107454" cy="138435"/>
            </a:xfrm>
            <a:custGeom>
              <a:avLst/>
              <a:gdLst>
                <a:gd name="connsiteX0" fmla="*/ 71438 w 107454"/>
                <a:gd name="connsiteY0" fmla="*/ 0 h 138435"/>
                <a:gd name="connsiteX1" fmla="*/ 104775 w 107454"/>
                <a:gd name="connsiteY1" fmla="*/ 45243 h 138435"/>
                <a:gd name="connsiteX2" fmla="*/ 100013 w 107454"/>
                <a:gd name="connsiteY2" fmla="*/ 102393 h 138435"/>
                <a:gd name="connsiteX3" fmla="*/ 57150 w 107454"/>
                <a:gd name="connsiteY3" fmla="*/ 138112 h 138435"/>
                <a:gd name="connsiteX4" fmla="*/ 14288 w 107454"/>
                <a:gd name="connsiteY4" fmla="*/ 116681 h 138435"/>
                <a:gd name="connsiteX5" fmla="*/ 0 w 107454"/>
                <a:gd name="connsiteY5" fmla="*/ 61912 h 13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54" h="138435">
                  <a:moveTo>
                    <a:pt x="71438" y="0"/>
                  </a:moveTo>
                  <a:cubicBezTo>
                    <a:pt x="85725" y="14089"/>
                    <a:pt x="100013" y="28178"/>
                    <a:pt x="104775" y="45243"/>
                  </a:cubicBezTo>
                  <a:cubicBezTo>
                    <a:pt x="109538" y="62309"/>
                    <a:pt x="107950" y="86915"/>
                    <a:pt x="100013" y="102393"/>
                  </a:cubicBezTo>
                  <a:cubicBezTo>
                    <a:pt x="92076" y="117871"/>
                    <a:pt x="71437" y="135731"/>
                    <a:pt x="57150" y="138112"/>
                  </a:cubicBezTo>
                  <a:cubicBezTo>
                    <a:pt x="42863" y="140493"/>
                    <a:pt x="23813" y="129381"/>
                    <a:pt x="14288" y="116681"/>
                  </a:cubicBezTo>
                  <a:cubicBezTo>
                    <a:pt x="4763" y="103981"/>
                    <a:pt x="2381" y="82946"/>
                    <a:pt x="0" y="61912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원호 75"/>
            <p:cNvSpPr/>
            <p:nvPr/>
          </p:nvSpPr>
          <p:spPr>
            <a:xfrm rot="5559607">
              <a:off x="4717114" y="1766724"/>
              <a:ext cx="553974" cy="465000"/>
            </a:xfrm>
            <a:prstGeom prst="arc">
              <a:avLst>
                <a:gd name="adj1" fmla="val 15759810"/>
                <a:gd name="adj2" fmla="val 235055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4712494" y="1976438"/>
              <a:ext cx="116681" cy="238125"/>
            </a:xfrm>
            <a:custGeom>
              <a:avLst/>
              <a:gdLst>
                <a:gd name="connsiteX0" fmla="*/ 0 w 116681"/>
                <a:gd name="connsiteY0" fmla="*/ 0 h 238125"/>
                <a:gd name="connsiteX1" fmla="*/ 23812 w 116681"/>
                <a:gd name="connsiteY1" fmla="*/ 100012 h 238125"/>
                <a:gd name="connsiteX2" fmla="*/ 83344 w 116681"/>
                <a:gd name="connsiteY2" fmla="*/ 209550 h 238125"/>
                <a:gd name="connsiteX3" fmla="*/ 116681 w 116681"/>
                <a:gd name="connsiteY3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238125">
                  <a:moveTo>
                    <a:pt x="0" y="0"/>
                  </a:moveTo>
                  <a:cubicBezTo>
                    <a:pt x="4960" y="32543"/>
                    <a:pt x="9921" y="65087"/>
                    <a:pt x="23812" y="100012"/>
                  </a:cubicBezTo>
                  <a:cubicBezTo>
                    <a:pt x="37703" y="134937"/>
                    <a:pt x="67866" y="186531"/>
                    <a:pt x="83344" y="209550"/>
                  </a:cubicBezTo>
                  <a:cubicBezTo>
                    <a:pt x="98822" y="232569"/>
                    <a:pt x="107751" y="235347"/>
                    <a:pt x="116681" y="238125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598768" y="2297906"/>
              <a:ext cx="230407" cy="207169"/>
            </a:xfrm>
            <a:custGeom>
              <a:avLst/>
              <a:gdLst>
                <a:gd name="connsiteX0" fmla="*/ 230407 w 230407"/>
                <a:gd name="connsiteY0" fmla="*/ 0 h 207169"/>
                <a:gd name="connsiteX1" fmla="*/ 30382 w 230407"/>
                <a:gd name="connsiteY1" fmla="*/ 83344 h 207169"/>
                <a:gd name="connsiteX2" fmla="*/ 4188 w 230407"/>
                <a:gd name="connsiteY2" fmla="*/ 207169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407" h="207169">
                  <a:moveTo>
                    <a:pt x="230407" y="0"/>
                  </a:moveTo>
                  <a:cubicBezTo>
                    <a:pt x="149246" y="24408"/>
                    <a:pt x="68085" y="48816"/>
                    <a:pt x="30382" y="83344"/>
                  </a:cubicBezTo>
                  <a:cubicBezTo>
                    <a:pt x="-7321" y="117872"/>
                    <a:pt x="-1567" y="162520"/>
                    <a:pt x="4188" y="207169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4981575" y="2286000"/>
              <a:ext cx="369094" cy="219075"/>
            </a:xfrm>
            <a:custGeom>
              <a:avLst/>
              <a:gdLst>
                <a:gd name="connsiteX0" fmla="*/ 0 w 369094"/>
                <a:gd name="connsiteY0" fmla="*/ 0 h 219075"/>
                <a:gd name="connsiteX1" fmla="*/ 202406 w 369094"/>
                <a:gd name="connsiteY1" fmla="*/ 30956 h 219075"/>
                <a:gd name="connsiteX2" fmla="*/ 335756 w 369094"/>
                <a:gd name="connsiteY2" fmla="*/ 92869 h 219075"/>
                <a:gd name="connsiteX3" fmla="*/ 369094 w 369094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094" h="219075">
                  <a:moveTo>
                    <a:pt x="0" y="0"/>
                  </a:moveTo>
                  <a:cubicBezTo>
                    <a:pt x="73223" y="7739"/>
                    <a:pt x="146447" y="15478"/>
                    <a:pt x="202406" y="30956"/>
                  </a:cubicBezTo>
                  <a:cubicBezTo>
                    <a:pt x="258365" y="46434"/>
                    <a:pt x="307975" y="61516"/>
                    <a:pt x="335756" y="92869"/>
                  </a:cubicBezTo>
                  <a:cubicBezTo>
                    <a:pt x="363537" y="124222"/>
                    <a:pt x="366315" y="171648"/>
                    <a:pt x="369094" y="219075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829175" y="2297906"/>
              <a:ext cx="283369" cy="147489"/>
            </a:xfrm>
            <a:custGeom>
              <a:avLst/>
              <a:gdLst>
                <a:gd name="connsiteX0" fmla="*/ 0 w 283369"/>
                <a:gd name="connsiteY0" fmla="*/ 0 h 147489"/>
                <a:gd name="connsiteX1" fmla="*/ 40481 w 283369"/>
                <a:gd name="connsiteY1" fmla="*/ 88107 h 147489"/>
                <a:gd name="connsiteX2" fmla="*/ 126206 w 283369"/>
                <a:gd name="connsiteY2" fmla="*/ 145257 h 147489"/>
                <a:gd name="connsiteX3" fmla="*/ 211931 w 283369"/>
                <a:gd name="connsiteY3" fmla="*/ 123825 h 147489"/>
                <a:gd name="connsiteX4" fmla="*/ 283369 w 283369"/>
                <a:gd name="connsiteY4" fmla="*/ 14288 h 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69" h="147489">
                  <a:moveTo>
                    <a:pt x="0" y="0"/>
                  </a:moveTo>
                  <a:cubicBezTo>
                    <a:pt x="9723" y="31949"/>
                    <a:pt x="19447" y="63898"/>
                    <a:pt x="40481" y="88107"/>
                  </a:cubicBezTo>
                  <a:cubicBezTo>
                    <a:pt x="61515" y="112316"/>
                    <a:pt x="97631" y="139304"/>
                    <a:pt x="126206" y="145257"/>
                  </a:cubicBezTo>
                  <a:cubicBezTo>
                    <a:pt x="154781" y="151210"/>
                    <a:pt x="185737" y="145653"/>
                    <a:pt x="211931" y="123825"/>
                  </a:cubicBezTo>
                  <a:cubicBezTo>
                    <a:pt x="238125" y="101997"/>
                    <a:pt x="260747" y="58142"/>
                    <a:pt x="283369" y="14288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144615" y="6323857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7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74850" y="2108610"/>
            <a:ext cx="8242300" cy="1295401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 txBox="1">
            <a:spLocks/>
          </p:cNvSpPr>
          <p:nvPr/>
        </p:nvSpPr>
        <p:spPr>
          <a:xfrm>
            <a:off x="2362200" y="2108610"/>
            <a:ext cx="7467600" cy="1295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72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내용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3983038" y="2785709"/>
            <a:ext cx="4225925" cy="40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821988" y="6225532"/>
            <a:ext cx="1311728" cy="595011"/>
            <a:chOff x="10821988" y="6225532"/>
            <a:chExt cx="1311728" cy="5950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44615" y="632385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5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232977" y="1436145"/>
            <a:ext cx="2903359" cy="173008"/>
          </a:xfrm>
          <a:prstGeom prst="rect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232977" y="3783220"/>
            <a:ext cx="2101858" cy="173008"/>
          </a:xfrm>
          <a:prstGeom prst="rect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232977" y="1283705"/>
            <a:ext cx="2903359" cy="575044"/>
            <a:chOff x="1898795" y="1449199"/>
            <a:chExt cx="2903359" cy="57504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4574" b="63353"/>
            <a:stretch/>
          </p:blipFill>
          <p:spPr>
            <a:xfrm>
              <a:off x="1898795" y="1807351"/>
              <a:ext cx="2295525" cy="21689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898795" y="1449199"/>
              <a:ext cx="29033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33333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업종</a:t>
              </a:r>
              <a:r>
                <a:rPr lang="en-US" altLang="ko-KR" dirty="0">
                  <a:solidFill>
                    <a:srgbClr val="33333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dirty="0">
                  <a:solidFill>
                    <a:srgbClr val="33333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지역별 배달 </a:t>
              </a:r>
              <a:r>
                <a:rPr lang="ko-KR" altLang="en-US" dirty="0" err="1">
                  <a:solidFill>
                    <a:srgbClr val="33333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주문건수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232977" y="3652568"/>
            <a:ext cx="2295525" cy="568838"/>
            <a:chOff x="1898795" y="3759257"/>
            <a:chExt cx="2295525" cy="568838"/>
          </a:xfrm>
        </p:grpSpPr>
        <p:sp>
          <p:nvSpPr>
            <p:cNvPr id="23" name="TextBox 22"/>
            <p:cNvSpPr txBox="1"/>
            <p:nvPr/>
          </p:nvSpPr>
          <p:spPr>
            <a:xfrm>
              <a:off x="1898795" y="3759257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주문지역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주거 특성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36308" b="34192"/>
            <a:stretch/>
          </p:blipFill>
          <p:spPr>
            <a:xfrm>
              <a:off x="1898795" y="4128589"/>
              <a:ext cx="2295525" cy="19950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491469" y="1283705"/>
            <a:ext cx="2295525" cy="561015"/>
            <a:chOff x="6646684" y="1333244"/>
            <a:chExt cx="2295525" cy="561015"/>
          </a:xfrm>
        </p:grpSpPr>
        <p:sp>
          <p:nvSpPr>
            <p:cNvPr id="42" name="직사각형 41"/>
            <p:cNvSpPr/>
            <p:nvPr/>
          </p:nvSpPr>
          <p:spPr>
            <a:xfrm>
              <a:off x="6646684" y="1485684"/>
              <a:ext cx="2101857" cy="173008"/>
            </a:xfrm>
            <a:prstGeom prst="rect">
              <a:avLst/>
            </a:prstGeom>
            <a:solidFill>
              <a:srgbClr val="2AC1B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646684" y="1333244"/>
              <a:ext cx="2295525" cy="561015"/>
              <a:chOff x="7284859" y="1438019"/>
              <a:chExt cx="2295525" cy="56101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284859" y="1438019"/>
                <a:ext cx="2101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주문지역</a:t>
                </a:r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기상 정보</a:t>
                </a: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2"/>
              <a:srcRect t="63233" b="7267"/>
              <a:stretch/>
            </p:blipFill>
            <p:spPr>
              <a:xfrm>
                <a:off x="7284859" y="1799529"/>
                <a:ext cx="2295525" cy="199505"/>
              </a:xfrm>
              <a:prstGeom prst="rect">
                <a:avLst/>
              </a:prstGeom>
            </p:spPr>
          </p:pic>
        </p:grpSp>
      </p:grpSp>
      <p:pic>
        <p:nvPicPr>
          <p:cNvPr id="31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55036"/>
              </p:ext>
            </p:extLst>
          </p:nvPr>
        </p:nvGraphicFramePr>
        <p:xfrm>
          <a:off x="1232977" y="1850957"/>
          <a:ext cx="2006600" cy="1657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68737177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911811689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o_date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25293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time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085027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category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92098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779024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district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49826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o_cnt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58146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92908"/>
              </p:ext>
            </p:extLst>
          </p:nvPr>
        </p:nvGraphicFramePr>
        <p:xfrm>
          <a:off x="1232977" y="4221406"/>
          <a:ext cx="2438400" cy="2486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3455692475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183278228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ryear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200297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dcode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58019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city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92882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district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23631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generation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18738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marrige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800482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house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631512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households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66832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cntpeople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460999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70581"/>
              </p:ext>
            </p:extLst>
          </p:nvPr>
        </p:nvGraphicFramePr>
        <p:xfrm>
          <a:off x="4491469" y="1884540"/>
          <a:ext cx="2438400" cy="4143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89671786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4086179614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894612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citycode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3038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3652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district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422581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o_date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51764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time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282694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raintype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235886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seubdo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48957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rain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82521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temp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float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79779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w_speed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float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4322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w_str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038917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w_ew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89269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w_value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58786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w_category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954735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0245"/>
              </p:ext>
            </p:extLst>
          </p:nvPr>
        </p:nvGraphicFramePr>
        <p:xfrm>
          <a:off x="7448550" y="1884540"/>
          <a:ext cx="15240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3885771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4222608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ddate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26753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category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46907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city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50141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district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70532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time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2254699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7299682" y="1283206"/>
            <a:ext cx="3286731" cy="538517"/>
            <a:chOff x="8972550" y="1333244"/>
            <a:chExt cx="3286731" cy="5385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b="21467"/>
            <a:stretch/>
          </p:blipFill>
          <p:spPr>
            <a:xfrm>
              <a:off x="8972550" y="1669794"/>
              <a:ext cx="2438400" cy="201967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8972550" y="1333244"/>
              <a:ext cx="3286731" cy="369332"/>
              <a:chOff x="6646684" y="1363417"/>
              <a:chExt cx="3286731" cy="36933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6646684" y="1485683"/>
                <a:ext cx="3286731" cy="183107"/>
              </a:xfrm>
              <a:prstGeom prst="rect">
                <a:avLst/>
              </a:prstGeom>
              <a:solidFill>
                <a:srgbClr val="2AC1BC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61365" y="1363417"/>
                <a:ext cx="3272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업종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-</a:t>
                </a:r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지역별 평균배달소요시간</a:t>
                </a: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지연 51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/>
            <p:cNvCxnSpPr>
              <a:endCxn id="52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자유형 55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원호 62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원호 63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898795" y="554396"/>
            <a:ext cx="70070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TABLE 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구조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1144615" y="6323857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9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600087"/>
              </p:ext>
            </p:extLst>
          </p:nvPr>
        </p:nvGraphicFramePr>
        <p:xfrm>
          <a:off x="597418" y="1803953"/>
          <a:ext cx="5027598" cy="3446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1251" y="3119547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가구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48296" y="438126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가구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41%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7942" y="2473216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가구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4417" y="173296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5400000" flipH="1" flipV="1">
            <a:off x="3082626" y="1934019"/>
            <a:ext cx="412982" cy="380198"/>
          </a:xfrm>
          <a:prstGeom prst="bentConnector3">
            <a:avLst>
              <a:gd name="adj1" fmla="val 9843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04417" y="13889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비친족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가구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꺾인 연결선 38"/>
          <p:cNvCxnSpPr>
            <a:endCxn id="38" idx="1"/>
          </p:cNvCxnSpPr>
          <p:nvPr/>
        </p:nvCxnSpPr>
        <p:spPr>
          <a:xfrm flipV="1">
            <a:off x="2718018" y="1573587"/>
            <a:ext cx="786399" cy="540594"/>
          </a:xfrm>
          <a:prstGeom prst="bentConnector3">
            <a:avLst>
              <a:gd name="adj1" fmla="val -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44383" y="1104211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이상 가구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5%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꺾인 연결선 42"/>
          <p:cNvCxnSpPr>
            <a:endCxn id="42" idx="1"/>
          </p:cNvCxnSpPr>
          <p:nvPr/>
        </p:nvCxnSpPr>
        <p:spPr>
          <a:xfrm flipV="1">
            <a:off x="2250110" y="1288877"/>
            <a:ext cx="1094273" cy="813416"/>
          </a:xfrm>
          <a:prstGeom prst="bentConnector3">
            <a:avLst>
              <a:gd name="adj1" fmla="val -4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430679" y="4904485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2019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자료 기준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98795" y="554396"/>
            <a:ext cx="70070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세대별 </a:t>
            </a:r>
            <a:r>
              <a:rPr lang="ko-KR" altLang="en-US" sz="2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배달주문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이용 순위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지연 68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연결선 70"/>
            <p:cNvCxnSpPr>
              <a:endCxn id="69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자유형 72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원호 78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호 80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25261" y="1220898"/>
            <a:ext cx="3356874" cy="1920011"/>
            <a:chOff x="1555948" y="1729276"/>
            <a:chExt cx="3356874" cy="19200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t="3664" b="4033"/>
            <a:stretch/>
          </p:blipFill>
          <p:spPr>
            <a:xfrm>
              <a:off x="1627177" y="1812289"/>
              <a:ext cx="3214417" cy="175398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555948" y="1729276"/>
              <a:ext cx="3356874" cy="1920011"/>
            </a:xfrm>
            <a:prstGeom prst="rect">
              <a:avLst/>
            </a:prstGeom>
            <a:noFill/>
            <a:ln w="28575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80602" y="5536922"/>
            <a:ext cx="642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배달주문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 비율 확인 결과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세대 가구가 </a:t>
            </a:r>
            <a:r>
              <a:rPr lang="en-US" altLang="ko-KR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41%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가장 많다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세대 가구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27%, 3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세대 가구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18%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144615" y="632385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1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898795" y="554396"/>
            <a:ext cx="70070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시도별 최대 주문 시간대 및 업종 분석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지연 36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endCxn id="37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자유형 40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원호 42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호 44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원호 47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3097" y="1078741"/>
            <a:ext cx="6018140" cy="5686425"/>
            <a:chOff x="73097" y="1078741"/>
            <a:chExt cx="6018140" cy="5686425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97" y="1078741"/>
              <a:ext cx="5724525" cy="568642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612" y="4635284"/>
              <a:ext cx="1571625" cy="134302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245296" y="1545947"/>
            <a:ext cx="523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지역별 최대 주문 시간대는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이후가 많다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한식 주문 비율이 높았으며 이후로 카페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디저트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분식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족발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순으로 많다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90875" y="1841311"/>
            <a:ext cx="3333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524250" y="1476375"/>
            <a:ext cx="657225" cy="36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81475" y="12402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1144615" y="6323857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8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914061" y="566903"/>
            <a:ext cx="69023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기온에 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따른 주문 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 분석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237382" y="514535"/>
            <a:ext cx="583937" cy="556776"/>
            <a:chOff x="1920242" y="2439589"/>
            <a:chExt cx="914878" cy="110133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920242" y="2543176"/>
              <a:ext cx="499110" cy="501650"/>
            </a:xfrm>
            <a:prstGeom prst="roundRect">
              <a:avLst/>
            </a:prstGeom>
            <a:solidFill>
              <a:srgbClr val="64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지연 22"/>
            <p:cNvSpPr/>
            <p:nvPr/>
          </p:nvSpPr>
          <p:spPr>
            <a:xfrm flipH="1">
              <a:off x="2658427" y="2614613"/>
              <a:ext cx="89536" cy="161925"/>
            </a:xfrm>
            <a:prstGeom prst="flowChartDelay">
              <a:avLst/>
            </a:prstGeom>
            <a:noFill/>
            <a:ln w="38100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2053116" y="2624139"/>
              <a:ext cx="233362" cy="195262"/>
            </a:xfrm>
            <a:custGeom>
              <a:avLst/>
              <a:gdLst>
                <a:gd name="connsiteX0" fmla="*/ 0 w 233362"/>
                <a:gd name="connsiteY0" fmla="*/ 0 h 195262"/>
                <a:gd name="connsiteX1" fmla="*/ 104775 w 233362"/>
                <a:gd name="connsiteY1" fmla="*/ 195262 h 195262"/>
                <a:gd name="connsiteX2" fmla="*/ 233362 w 233362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195262">
                  <a:moveTo>
                    <a:pt x="0" y="0"/>
                  </a:moveTo>
                  <a:cubicBezTo>
                    <a:pt x="32940" y="97631"/>
                    <a:pt x="65881" y="195262"/>
                    <a:pt x="104775" y="195262"/>
                  </a:cubicBezTo>
                  <a:cubicBezTo>
                    <a:pt x="143669" y="195262"/>
                    <a:pt x="188515" y="97631"/>
                    <a:pt x="233362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>
              <a:endCxn id="23" idx="3"/>
            </p:cNvCxnSpPr>
            <p:nvPr/>
          </p:nvCxnSpPr>
          <p:spPr>
            <a:xfrm>
              <a:off x="2543175" y="2695575"/>
              <a:ext cx="115252" cy="1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2547064" y="2856308"/>
              <a:ext cx="94773" cy="316707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자유형 26"/>
            <p:cNvSpPr/>
            <p:nvPr/>
          </p:nvSpPr>
          <p:spPr>
            <a:xfrm>
              <a:off x="2643188" y="2852226"/>
              <a:ext cx="77744" cy="326744"/>
            </a:xfrm>
            <a:custGeom>
              <a:avLst/>
              <a:gdLst>
                <a:gd name="connsiteX0" fmla="*/ 0 w 77744"/>
                <a:gd name="connsiteY0" fmla="*/ 512 h 326744"/>
                <a:gd name="connsiteX1" fmla="*/ 57150 w 77744"/>
                <a:gd name="connsiteY1" fmla="*/ 12419 h 326744"/>
                <a:gd name="connsiteX2" fmla="*/ 76200 w 77744"/>
                <a:gd name="connsiteY2" fmla="*/ 83856 h 326744"/>
                <a:gd name="connsiteX3" fmla="*/ 21431 w 77744"/>
                <a:gd name="connsiteY3" fmla="*/ 326744 h 32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4" h="326744">
                  <a:moveTo>
                    <a:pt x="0" y="512"/>
                  </a:moveTo>
                  <a:cubicBezTo>
                    <a:pt x="22225" y="-480"/>
                    <a:pt x="44450" y="-1472"/>
                    <a:pt x="57150" y="12419"/>
                  </a:cubicBezTo>
                  <a:cubicBezTo>
                    <a:pt x="69850" y="26310"/>
                    <a:pt x="82153" y="31469"/>
                    <a:pt x="76200" y="83856"/>
                  </a:cubicBezTo>
                  <a:cubicBezTo>
                    <a:pt x="70247" y="136243"/>
                    <a:pt x="45839" y="231493"/>
                    <a:pt x="21431" y="326744"/>
                  </a:cubicBezTo>
                </a:path>
              </a:pathLst>
            </a:custGeom>
            <a:noFill/>
            <a:ln w="38100" cap="rnd">
              <a:solidFill>
                <a:srgbClr val="64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565439" y="3320717"/>
              <a:ext cx="256342" cy="0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원호 28"/>
            <p:cNvSpPr/>
            <p:nvPr/>
          </p:nvSpPr>
          <p:spPr>
            <a:xfrm flipH="1">
              <a:off x="1929888" y="3112294"/>
              <a:ext cx="215620" cy="428625"/>
            </a:xfrm>
            <a:prstGeom prst="arc">
              <a:avLst>
                <a:gd name="adj1" fmla="val 16523643"/>
                <a:gd name="adj2" fmla="val 0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938580" y="3326606"/>
              <a:ext cx="410881" cy="4763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/>
            <p:cNvSpPr/>
            <p:nvPr/>
          </p:nvSpPr>
          <p:spPr>
            <a:xfrm rot="5629316">
              <a:off x="1894317" y="2552698"/>
              <a:ext cx="892968" cy="666750"/>
            </a:xfrm>
            <a:prstGeom prst="arc">
              <a:avLst>
                <a:gd name="adj1" fmla="val 20229987"/>
                <a:gd name="adj2" fmla="val 21522678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2306479" y="3112294"/>
              <a:ext cx="62865" cy="214312"/>
            </a:xfrm>
            <a:prstGeom prst="line">
              <a:avLst/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원호 32"/>
            <p:cNvSpPr/>
            <p:nvPr/>
          </p:nvSpPr>
          <p:spPr>
            <a:xfrm rot="6772478">
              <a:off x="1939642" y="3180520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6772478">
              <a:off x="2554123" y="3174631"/>
              <a:ext cx="269822" cy="292172"/>
            </a:xfrm>
            <a:prstGeom prst="arc">
              <a:avLst>
                <a:gd name="adj1" fmla="val 15030274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19471899">
              <a:off x="2559642" y="3174631"/>
              <a:ext cx="269822" cy="292172"/>
            </a:xfrm>
            <a:prstGeom prst="arc">
              <a:avLst>
                <a:gd name="adj1" fmla="val 12986948"/>
                <a:gd name="adj2" fmla="val 2023707"/>
              </a:avLst>
            </a:prstGeom>
            <a:ln w="38100" cap="rnd">
              <a:solidFill>
                <a:srgbClr val="64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52" y="1404007"/>
            <a:ext cx="9375467" cy="2665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52" y="4197135"/>
            <a:ext cx="1533525" cy="762000"/>
          </a:xfrm>
          <a:prstGeom prst="rect">
            <a:avLst/>
          </a:prstGeom>
        </p:spPr>
      </p:pic>
      <p:pic>
        <p:nvPicPr>
          <p:cNvPr id="36" name="Picture 4" descr="문구: '소중한 마음이 배달되었습니다 &lt;우리동네 사장님 파이팅&gt; 그 뒷 이야기 중에ર おう S SNE S'의 이미지일 수 있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0" b="99815" l="21204" r="75370">
                        <a14:foregroundMark x1="41296" y1="59630" x2="55185" y2="79815"/>
                        <a14:foregroundMark x1="54444" y1="56296" x2="44259" y2="74074"/>
                        <a14:foregroundMark x1="34630" y1="97222" x2="67778" y2="9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49855" r="25809"/>
          <a:stretch/>
        </p:blipFill>
        <p:spPr bwMode="auto">
          <a:xfrm>
            <a:off x="8972550" y="3755594"/>
            <a:ext cx="3219450" cy="31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57622" y="5648325"/>
            <a:ext cx="407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치킨은 기온과 상관없이 주문량이 많다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440136" y="6225532"/>
            <a:ext cx="1311728" cy="595011"/>
            <a:chOff x="10821988" y="6225532"/>
            <a:chExt cx="1311728" cy="59501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2381" r="8519" b="30370"/>
            <a:stretch/>
          </p:blipFill>
          <p:spPr>
            <a:xfrm>
              <a:off x="10821988" y="6225532"/>
              <a:ext cx="1311728" cy="59501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1144615" y="632385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09/18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5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600</Words>
  <Application>Microsoft Office PowerPoint</Application>
  <PresentationFormat>와이드스크린</PresentationFormat>
  <Paragraphs>222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배달의민족 도현</vt:lpstr>
      <vt:lpstr>배달의민족 연성</vt:lpstr>
      <vt:lpstr>맑은 고딕</vt:lpstr>
      <vt:lpstr>배달의민족 한나는 열한살</vt:lpstr>
      <vt:lpstr>Arial</vt:lpstr>
      <vt:lpstr>배달의민족 한나체 Air</vt:lpstr>
      <vt:lpstr>배달의민족 주아</vt:lpstr>
      <vt:lpstr>Office 테마</vt:lpstr>
      <vt:lpstr>날씨·지역·시간에 따른 배달음식 주문 분석을 통한 동향 파악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Hadoop-Ecosystem</dc:title>
  <dc:creator>aaa</dc:creator>
  <cp:lastModifiedBy>aaa</cp:lastModifiedBy>
  <cp:revision>125</cp:revision>
  <dcterms:created xsi:type="dcterms:W3CDTF">2021-06-04T00:31:25Z</dcterms:created>
  <dcterms:modified xsi:type="dcterms:W3CDTF">2021-06-07T00:17:02Z</dcterms:modified>
</cp:coreProperties>
</file>